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62" r:id="rId5"/>
    <p:sldId id="259" r:id="rId6"/>
    <p:sldId id="263"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887DB-566B-4C07-A4BA-147B4A1D6D48}" type="datetimeFigureOut">
              <a:rPr lang="en-US" smtClean="0"/>
              <a:t>9/20/2019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D28B7-3066-4AB9-901A-DAB8184CB41E}" type="slidenum">
              <a:rPr lang="en-US" smtClean="0"/>
              <a:t>‹#›</a:t>
            </a:fld>
            <a:endParaRPr lang="en-US"/>
          </a:p>
        </p:txBody>
      </p:sp>
    </p:spTree>
    <p:extLst>
      <p:ext uri="{BB962C8B-B14F-4D97-AF65-F5344CB8AC3E}">
        <p14:creationId xmlns:p14="http://schemas.microsoft.com/office/powerpoint/2010/main" val="396072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Population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an article in the Mercury News “Santa Clara County’s 1.9 million residents make it the largest in the region, beating out second ranked Alameda County by about 300,000 people. And Santa Clara is growing — its population is up 9.9 percent from 2010. </a:t>
            </a:r>
          </a:p>
          <a:p>
            <a:r>
              <a:rPr lang="en-US" sz="1200" b="1" kern="1200" dirty="0">
                <a:solidFill>
                  <a:schemeClr val="tx1"/>
                </a:solidFill>
                <a:effectLst/>
                <a:latin typeface="+mn-lt"/>
                <a:ea typeface="+mn-ea"/>
                <a:cs typeface="+mn-cs"/>
              </a:rPr>
              <a:t>Race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Asians make up 35 percent of Santa Clara County’s population, edging out whites who make up 33 percent. The county also has the largest Hispanic population of the four, at 26 percent. Blacks are at 3.1 percent  </a:t>
            </a:r>
          </a:p>
          <a:p>
            <a:r>
              <a:rPr lang="en-US" sz="1200" b="1" kern="1200" dirty="0">
                <a:solidFill>
                  <a:schemeClr val="tx1"/>
                </a:solidFill>
                <a:effectLst/>
                <a:latin typeface="+mn-lt"/>
                <a:ea typeface="+mn-ea"/>
                <a:cs typeface="+mn-cs"/>
              </a:rPr>
              <a:t>Foreign born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 surprisingly, Santa Clara also has the highest share of residents 5 years and older who speak a language other than English at home. At 52 percent, that’s higher than California’s overall 44 percent. Asian and Pacific Island languages are the most common, other than English, at 24 percent, followed by Spanish at 18 percent.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BAD28B7-3066-4AB9-901A-DAB8184CB41E}" type="slidenum">
              <a:rPr lang="en-US" smtClean="0"/>
              <a:t>4</a:t>
            </a:fld>
            <a:endParaRPr lang="en-US"/>
          </a:p>
        </p:txBody>
      </p:sp>
    </p:spTree>
    <p:extLst>
      <p:ext uri="{BB962C8B-B14F-4D97-AF65-F5344CB8AC3E}">
        <p14:creationId xmlns:p14="http://schemas.microsoft.com/office/powerpoint/2010/main" val="236149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D28B7-3066-4AB9-901A-DAB8184CB41E}" type="slidenum">
              <a:rPr lang="en-US" smtClean="0"/>
              <a:t>7</a:t>
            </a:fld>
            <a:endParaRPr lang="en-US"/>
          </a:p>
        </p:txBody>
      </p:sp>
    </p:spTree>
    <p:extLst>
      <p:ext uri="{BB962C8B-B14F-4D97-AF65-F5344CB8AC3E}">
        <p14:creationId xmlns:p14="http://schemas.microsoft.com/office/powerpoint/2010/main" val="12891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9/20/2019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9/20/2019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9/20/2019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Serving the Many Faces of Silicon Valley</a:t>
            </a:r>
          </a:p>
        </p:txBody>
      </p:sp>
      <p:sp>
        <p:nvSpPr>
          <p:cNvPr id="3" name="Subtitle 2"/>
          <p:cNvSpPr>
            <a:spLocks noGrp="1"/>
          </p:cNvSpPr>
          <p:nvPr>
            <p:ph type="subTitle" idx="1"/>
          </p:nvPr>
        </p:nvSpPr>
        <p:spPr/>
        <p:txBody>
          <a:bodyPr/>
          <a:lstStyle/>
          <a:p>
            <a:r>
              <a:rPr lang="en-US" dirty="0"/>
              <a:t>Presented by </a:t>
            </a:r>
          </a:p>
          <a:p>
            <a:r>
              <a:rPr lang="en-US" dirty="0"/>
              <a:t>Adria Quinones-Masur</a:t>
            </a:r>
          </a:p>
          <a:p>
            <a:r>
              <a:rPr lang="en-US" dirty="0"/>
              <a:t>Director, Homebuyer Programs</a:t>
            </a:r>
          </a:p>
        </p:txBody>
      </p:sp>
      <p:pic>
        <p:nvPicPr>
          <p:cNvPr id="4" name="Picture 3">
            <a:extLst>
              <a:ext uri="{FF2B5EF4-FFF2-40B4-BE49-F238E27FC236}">
                <a16:creationId xmlns:a16="http://schemas.microsoft.com/office/drawing/2014/main" id="{E267F8FC-14A9-C14E-933C-8494C3B90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398" y="5452893"/>
            <a:ext cx="807203" cy="1157288"/>
          </a:xfrm>
          <a:prstGeom prst="rect">
            <a:avLst/>
          </a:prstGeom>
        </p:spPr>
      </p:pic>
    </p:spTree>
    <p:extLst>
      <p:ext uri="{BB962C8B-B14F-4D97-AF65-F5344CB8AC3E}">
        <p14:creationId xmlns:p14="http://schemas.microsoft.com/office/powerpoint/2010/main" val="405161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Housing trust?</a:t>
            </a:r>
          </a:p>
        </p:txBody>
      </p:sp>
      <p:pic>
        <p:nvPicPr>
          <p:cNvPr id="4" name="Content Placeholder 3"/>
          <p:cNvPicPr>
            <a:picLocks noGrp="1" noChangeAspect="1"/>
          </p:cNvPicPr>
          <p:nvPr>
            <p:ph idx="1"/>
          </p:nvPr>
        </p:nvPicPr>
        <p:blipFill rotWithShape="1">
          <a:blip r:embed="rId2"/>
          <a:srcRect l="52512" t="1197" b="1197"/>
          <a:stretch/>
        </p:blipFill>
        <p:spPr>
          <a:xfrm>
            <a:off x="6291072" y="2061714"/>
            <a:ext cx="3702764" cy="4106174"/>
          </a:xfrm>
          <a:prstGeom prst="rect">
            <a:avLst/>
          </a:prstGeom>
        </p:spPr>
      </p:pic>
      <p:sp>
        <p:nvSpPr>
          <p:cNvPr id="3" name="TextBox 2"/>
          <p:cNvSpPr txBox="1"/>
          <p:nvPr/>
        </p:nvSpPr>
        <p:spPr>
          <a:xfrm>
            <a:off x="402336" y="2061714"/>
            <a:ext cx="5440680" cy="4770537"/>
          </a:xfrm>
          <a:prstGeom prst="rect">
            <a:avLst/>
          </a:prstGeom>
          <a:noFill/>
        </p:spPr>
        <p:txBody>
          <a:bodyPr wrap="square" rtlCol="0">
            <a:spAutoFit/>
          </a:bodyPr>
          <a:lstStyle/>
          <a:p>
            <a:r>
              <a:rPr lang="en-US" sz="2400" b="1" dirty="0"/>
              <a:t>Since 2000…</a:t>
            </a:r>
          </a:p>
          <a:p>
            <a:endParaRPr lang="en-US" sz="2400" dirty="0"/>
          </a:p>
          <a:p>
            <a:r>
              <a:rPr lang="en-US" sz="2800" b="1" dirty="0"/>
              <a:t>$183 Million</a:t>
            </a:r>
          </a:p>
          <a:p>
            <a:r>
              <a:rPr lang="en-US" sz="2400" dirty="0"/>
              <a:t>Invested in affordable housing</a:t>
            </a:r>
          </a:p>
          <a:p>
            <a:endParaRPr lang="en-US" sz="2400" dirty="0"/>
          </a:p>
          <a:p>
            <a:r>
              <a:rPr lang="en-US" sz="2800" b="1" dirty="0"/>
              <a:t>16,977</a:t>
            </a:r>
            <a:r>
              <a:rPr lang="en-US" sz="2400" dirty="0"/>
              <a:t> housing opportunities</a:t>
            </a:r>
          </a:p>
          <a:p>
            <a:endParaRPr lang="en-US" sz="2400" dirty="0"/>
          </a:p>
          <a:p>
            <a:r>
              <a:rPr lang="en-US" sz="2800" b="1" dirty="0"/>
              <a:t>30,633</a:t>
            </a:r>
            <a:r>
              <a:rPr lang="en-US" sz="2400" dirty="0"/>
              <a:t> people helped</a:t>
            </a:r>
          </a:p>
          <a:p>
            <a:endParaRPr lang="en-US" sz="2400" dirty="0"/>
          </a:p>
          <a:p>
            <a:r>
              <a:rPr lang="en-US" sz="2800" b="1" dirty="0"/>
              <a:t>3.1 billion</a:t>
            </a:r>
          </a:p>
          <a:p>
            <a:r>
              <a:rPr lang="en-US" sz="2400" dirty="0"/>
              <a:t>leveraged by our partners</a:t>
            </a:r>
          </a:p>
          <a:p>
            <a:endParaRPr lang="en-US" sz="2400" dirty="0"/>
          </a:p>
        </p:txBody>
      </p:sp>
    </p:spTree>
    <p:extLst>
      <p:ext uri="{BB962C8B-B14F-4D97-AF65-F5344CB8AC3E}">
        <p14:creationId xmlns:p14="http://schemas.microsoft.com/office/powerpoint/2010/main" val="231586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time homebuyer programs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4041"/>
          <a:stretch/>
        </p:blipFill>
        <p:spPr>
          <a:xfrm>
            <a:off x="626799" y="3937090"/>
            <a:ext cx="2734574" cy="27000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920" y="2077212"/>
            <a:ext cx="4480560" cy="3541776"/>
          </a:xfrm>
          <a:prstGeom prst="rect">
            <a:avLst/>
          </a:prstGeom>
        </p:spPr>
      </p:pic>
      <p:grpSp>
        <p:nvGrpSpPr>
          <p:cNvPr id="10" name="Group 9"/>
          <p:cNvGrpSpPr/>
          <p:nvPr/>
        </p:nvGrpSpPr>
        <p:grpSpPr>
          <a:xfrm>
            <a:off x="9385539" y="2186140"/>
            <a:ext cx="2295618" cy="1853989"/>
            <a:chOff x="9385539" y="2186140"/>
            <a:chExt cx="2295618" cy="1853989"/>
          </a:xfrm>
        </p:grpSpPr>
        <p:pic>
          <p:nvPicPr>
            <p:cNvPr id="7" name="Picture 6"/>
            <p:cNvPicPr>
              <a:picLocks noChangeAspect="1"/>
            </p:cNvPicPr>
            <p:nvPr/>
          </p:nvPicPr>
          <p:blipFill>
            <a:blip r:embed="rId4"/>
            <a:stretch>
              <a:fillRect/>
            </a:stretch>
          </p:blipFill>
          <p:spPr>
            <a:xfrm>
              <a:off x="9385539" y="2186140"/>
              <a:ext cx="1397479" cy="1853989"/>
            </a:xfrm>
            <a:prstGeom prst="rect">
              <a:avLst/>
            </a:prstGeom>
          </p:spPr>
        </p:pic>
        <p:sp>
          <p:nvSpPr>
            <p:cNvPr id="8" name="Right Arrow 7"/>
            <p:cNvSpPr/>
            <p:nvPr/>
          </p:nvSpPr>
          <p:spPr>
            <a:xfrm rot="9745983">
              <a:off x="10831109" y="2476458"/>
              <a:ext cx="850048" cy="450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5397" y="3900054"/>
            <a:ext cx="3267456" cy="2737104"/>
          </a:xfrm>
          <a:prstGeom prst="rect">
            <a:avLst/>
          </a:prstGeom>
        </p:spPr>
      </p:pic>
    </p:spTree>
    <p:extLst>
      <p:ext uri="{BB962C8B-B14F-4D97-AF65-F5344CB8AC3E}">
        <p14:creationId xmlns:p14="http://schemas.microsoft.com/office/powerpoint/2010/main" val="40031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1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we serving</a:t>
            </a:r>
          </a:p>
        </p:txBody>
      </p:sp>
      <p:sp>
        <p:nvSpPr>
          <p:cNvPr id="3" name="Content Placeholder 2"/>
          <p:cNvSpPr>
            <a:spLocks noGrp="1"/>
          </p:cNvSpPr>
          <p:nvPr>
            <p:ph idx="1"/>
          </p:nvPr>
        </p:nvSpPr>
        <p:spPr>
          <a:xfrm>
            <a:off x="338328" y="2120054"/>
            <a:ext cx="7249525" cy="4235026"/>
          </a:xfrm>
        </p:spPr>
        <p:txBody>
          <a:bodyPr>
            <a:normAutofit fontScale="70000" lnSpcReduction="20000"/>
          </a:bodyPr>
          <a:lstStyle/>
          <a:p>
            <a:pPr marL="0" indent="0">
              <a:buNone/>
            </a:pPr>
            <a:r>
              <a:rPr lang="en-US" b="1" dirty="0"/>
              <a:t>Population – Santa Clara County</a:t>
            </a:r>
            <a:endParaRPr lang="en-US" dirty="0"/>
          </a:p>
          <a:p>
            <a:r>
              <a:rPr lang="en-US" dirty="0"/>
              <a:t>1.9 million residents- largest in the region</a:t>
            </a:r>
          </a:p>
          <a:p>
            <a:r>
              <a:rPr lang="en-US" dirty="0"/>
              <a:t>Santa Clara is growing — its population is up 9.9 percent from 2010. </a:t>
            </a:r>
          </a:p>
          <a:p>
            <a:pPr marL="0" indent="0">
              <a:buNone/>
            </a:pPr>
            <a:r>
              <a:rPr lang="en-US" b="1" dirty="0"/>
              <a:t>Race</a:t>
            </a:r>
            <a:endParaRPr lang="en-US" dirty="0"/>
          </a:p>
          <a:p>
            <a:r>
              <a:rPr lang="en-US" dirty="0"/>
              <a:t>Asians - 35 percent </a:t>
            </a:r>
          </a:p>
          <a:p>
            <a:r>
              <a:rPr lang="en-US" dirty="0"/>
              <a:t>Whites - 33 percent</a:t>
            </a:r>
          </a:p>
          <a:p>
            <a:r>
              <a:rPr lang="en-US" dirty="0"/>
              <a:t>Hispanics-  26 percent</a:t>
            </a:r>
          </a:p>
          <a:p>
            <a:r>
              <a:rPr lang="en-US" dirty="0"/>
              <a:t>Blacks -3.1 percent  </a:t>
            </a:r>
          </a:p>
          <a:p>
            <a:pPr marL="0" indent="0">
              <a:lnSpc>
                <a:spcPct val="120000"/>
              </a:lnSpc>
              <a:buNone/>
            </a:pPr>
            <a:r>
              <a:rPr lang="en-US" dirty="0"/>
              <a:t> </a:t>
            </a:r>
            <a:r>
              <a:rPr lang="en-US" b="1" dirty="0"/>
              <a:t>52 percent speak a language other than English at home. </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225" y="2200276"/>
            <a:ext cx="4712416" cy="3571874"/>
          </a:xfrm>
          <a:prstGeom prst="rect">
            <a:avLst/>
          </a:prstGeom>
        </p:spPr>
      </p:pic>
    </p:spTree>
    <p:extLst>
      <p:ext uri="{BB962C8B-B14F-4D97-AF65-F5344CB8AC3E}">
        <p14:creationId xmlns:p14="http://schemas.microsoft.com/office/powerpoint/2010/main" val="210827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obstacles are…</a:t>
            </a:r>
          </a:p>
        </p:txBody>
      </p:sp>
      <p:sp>
        <p:nvSpPr>
          <p:cNvPr id="3" name="Content Placeholder 2"/>
          <p:cNvSpPr>
            <a:spLocks noGrp="1"/>
          </p:cNvSpPr>
          <p:nvPr>
            <p:ph idx="1"/>
          </p:nvPr>
        </p:nvSpPr>
        <p:spPr>
          <a:xfrm>
            <a:off x="3648455" y="2011680"/>
            <a:ext cx="7338543" cy="4087368"/>
          </a:xfrm>
        </p:spPr>
        <p:txBody>
          <a:bodyPr>
            <a:normAutofit lnSpcReduction="10000"/>
          </a:bodyPr>
          <a:lstStyle/>
          <a:p>
            <a:pPr lvl="0"/>
            <a:r>
              <a:rPr lang="en-US" sz="2800" dirty="0"/>
              <a:t>Saving enough money for a </a:t>
            </a:r>
            <a:r>
              <a:rPr lang="en-US" sz="2800" b="1" dirty="0"/>
              <a:t>down payment</a:t>
            </a:r>
            <a:r>
              <a:rPr lang="en-US" sz="2800" dirty="0"/>
              <a:t> and closing costs-  </a:t>
            </a:r>
            <a:r>
              <a:rPr lang="en-US" sz="2800" b="1" dirty="0">
                <a:solidFill>
                  <a:srgbClr val="FFFF00"/>
                </a:solidFill>
              </a:rPr>
              <a:t>77% </a:t>
            </a:r>
          </a:p>
          <a:p>
            <a:pPr lvl="0"/>
            <a:r>
              <a:rPr lang="en-US" sz="2800" dirty="0"/>
              <a:t>Lack of </a:t>
            </a:r>
            <a:r>
              <a:rPr lang="en-US" sz="2800" b="1" dirty="0"/>
              <a:t>credit history - </a:t>
            </a:r>
            <a:r>
              <a:rPr lang="en-US" sz="2800" b="1" dirty="0">
                <a:solidFill>
                  <a:srgbClr val="FFFF00"/>
                </a:solidFill>
              </a:rPr>
              <a:t>63% </a:t>
            </a:r>
          </a:p>
          <a:p>
            <a:pPr lvl="0"/>
            <a:r>
              <a:rPr lang="en-US" sz="2800" b="1" dirty="0"/>
              <a:t>Lack of knowledge</a:t>
            </a:r>
            <a:r>
              <a:rPr lang="en-US" sz="2800" dirty="0"/>
              <a:t> of the </a:t>
            </a:r>
            <a:r>
              <a:rPr lang="en-US" sz="2800" dirty="0" err="1"/>
              <a:t>homebuying</a:t>
            </a:r>
            <a:r>
              <a:rPr lang="en-US" sz="2800" dirty="0"/>
              <a:t> process-  </a:t>
            </a:r>
            <a:r>
              <a:rPr lang="en-US" sz="2800" b="1" dirty="0">
                <a:solidFill>
                  <a:srgbClr val="FFFF00"/>
                </a:solidFill>
              </a:rPr>
              <a:t>63%</a:t>
            </a:r>
          </a:p>
          <a:p>
            <a:pPr lvl="0"/>
            <a:r>
              <a:rPr lang="en-US" sz="2800" dirty="0"/>
              <a:t>Not knowing </a:t>
            </a:r>
            <a:r>
              <a:rPr lang="en-US" sz="2800" b="1" dirty="0"/>
              <a:t>someone to guide them</a:t>
            </a:r>
            <a:r>
              <a:rPr lang="en-US" sz="2800" dirty="0"/>
              <a:t> through the </a:t>
            </a:r>
            <a:r>
              <a:rPr lang="en-US" sz="2800" dirty="0" err="1"/>
              <a:t>homebuying</a:t>
            </a:r>
            <a:r>
              <a:rPr lang="en-US" sz="2800" dirty="0"/>
              <a:t> process - </a:t>
            </a:r>
            <a:r>
              <a:rPr lang="en-US" sz="2800" b="1" dirty="0">
                <a:solidFill>
                  <a:srgbClr val="FFFF00"/>
                </a:solidFill>
              </a:rPr>
              <a:t>59%</a:t>
            </a:r>
          </a:p>
          <a:p>
            <a:pPr lvl="0"/>
            <a:r>
              <a:rPr lang="en-US" sz="2800" dirty="0"/>
              <a:t>Not having </a:t>
            </a:r>
            <a:r>
              <a:rPr lang="en-US" sz="2800" b="1" dirty="0"/>
              <a:t>access to mortgage forms</a:t>
            </a:r>
            <a:r>
              <a:rPr lang="en-US" sz="2800" dirty="0"/>
              <a:t> and other paperwork in their native language - </a:t>
            </a:r>
            <a:r>
              <a:rPr lang="en-US" sz="2800" b="1" dirty="0">
                <a:solidFill>
                  <a:srgbClr val="FFFF00"/>
                </a:solidFill>
              </a:rPr>
              <a:t>36% </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505910" y="2258568"/>
            <a:ext cx="3054168" cy="3429000"/>
          </a:xfrm>
          <a:prstGeom prst="rect">
            <a:avLst/>
          </a:prstGeom>
        </p:spPr>
      </p:pic>
    </p:spTree>
    <p:extLst>
      <p:ext uri="{BB962C8B-B14F-4D97-AF65-F5344CB8AC3E}">
        <p14:creationId xmlns:p14="http://schemas.microsoft.com/office/powerpoint/2010/main" val="306410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barn(inVertical)">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191" y="284176"/>
            <a:ext cx="4878807" cy="1508760"/>
          </a:xfrm>
        </p:spPr>
        <p:txBody>
          <a:bodyPr>
            <a:normAutofit fontScale="90000"/>
          </a:bodyPr>
          <a:lstStyle/>
          <a:p>
            <a:r>
              <a:rPr lang="en-US" dirty="0"/>
              <a:t>California association of realtors 2018</a:t>
            </a:r>
          </a:p>
        </p:txBody>
      </p:sp>
      <p:pic>
        <p:nvPicPr>
          <p:cNvPr id="7" name="Content Placeholder 6"/>
          <p:cNvPicPr>
            <a:picLocks noGrp="1" noChangeAspect="1"/>
          </p:cNvPicPr>
          <p:nvPr>
            <p:ph idx="1"/>
          </p:nvPr>
        </p:nvPicPr>
        <p:blipFill>
          <a:blip r:embed="rId2"/>
          <a:stretch>
            <a:fillRect/>
          </a:stretch>
        </p:blipFill>
        <p:spPr>
          <a:xfrm>
            <a:off x="1179576" y="0"/>
            <a:ext cx="4757079" cy="6858000"/>
          </a:xfrm>
          <a:prstGeom prst="rect">
            <a:avLst/>
          </a:prstGeom>
        </p:spPr>
      </p:pic>
      <p:sp>
        <p:nvSpPr>
          <p:cNvPr id="8" name="TextBox 7"/>
          <p:cNvSpPr txBox="1"/>
          <p:nvPr/>
        </p:nvSpPr>
        <p:spPr>
          <a:xfrm>
            <a:off x="6720840" y="2340864"/>
            <a:ext cx="5102352" cy="2308324"/>
          </a:xfrm>
          <a:prstGeom prst="rect">
            <a:avLst/>
          </a:prstGeom>
          <a:noFill/>
        </p:spPr>
        <p:txBody>
          <a:bodyPr wrap="square" rtlCol="0">
            <a:spAutoFit/>
          </a:bodyPr>
          <a:lstStyle/>
          <a:p>
            <a:r>
              <a:rPr lang="en-US" sz="2400" i="1" dirty="0"/>
              <a:t>“The most obvious reason Americans are lacking key information is because buying a home is an infrequent transaction.”  </a:t>
            </a:r>
          </a:p>
          <a:p>
            <a:r>
              <a:rPr lang="en-US" sz="2400" i="1" dirty="0"/>
              <a:t>		Doug Duncan</a:t>
            </a:r>
          </a:p>
          <a:p>
            <a:r>
              <a:rPr lang="en-US" sz="2400" i="1" dirty="0"/>
              <a:t>		Chief Economist, Fannie Mae. </a:t>
            </a:r>
            <a:endParaRPr lang="en-US" sz="2400" dirty="0"/>
          </a:p>
        </p:txBody>
      </p:sp>
    </p:spTree>
    <p:extLst>
      <p:ext uri="{BB962C8B-B14F-4D97-AF65-F5344CB8AC3E}">
        <p14:creationId xmlns:p14="http://schemas.microsoft.com/office/powerpoint/2010/main" val="20334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a:t>
            </a:r>
          </a:p>
        </p:txBody>
      </p:sp>
      <p:sp>
        <p:nvSpPr>
          <p:cNvPr id="3" name="Content Placeholder 2"/>
          <p:cNvSpPr>
            <a:spLocks noGrp="1"/>
          </p:cNvSpPr>
          <p:nvPr>
            <p:ph idx="1"/>
          </p:nvPr>
        </p:nvSpPr>
        <p:spPr>
          <a:xfrm>
            <a:off x="702183" y="2672504"/>
            <a:ext cx="6126480" cy="4114800"/>
          </a:xfrm>
        </p:spPr>
        <p:txBody>
          <a:bodyPr>
            <a:normAutofit/>
          </a:bodyPr>
          <a:lstStyle/>
          <a:p>
            <a:r>
              <a:rPr lang="en-US" sz="4000" dirty="0"/>
              <a:t>Embrace Becoming a Guide</a:t>
            </a:r>
          </a:p>
          <a:p>
            <a:r>
              <a:rPr lang="en-US" sz="4000" dirty="0"/>
              <a:t>Expand Your Knowledge</a:t>
            </a:r>
          </a:p>
          <a:p>
            <a:r>
              <a:rPr lang="en-US" sz="4000" dirty="0"/>
              <a:t>Develop Partnerships</a:t>
            </a:r>
          </a:p>
          <a:p>
            <a:r>
              <a:rPr lang="en-US" sz="4000" dirty="0"/>
              <a:t>Offer More</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142" y="2530277"/>
            <a:ext cx="4662221" cy="3127573"/>
          </a:xfrm>
          <a:prstGeom prst="rect">
            <a:avLst/>
          </a:prstGeom>
        </p:spPr>
      </p:pic>
    </p:spTree>
    <p:extLst>
      <p:ext uri="{BB962C8B-B14F-4D97-AF65-F5344CB8AC3E}">
        <p14:creationId xmlns:p14="http://schemas.microsoft.com/office/powerpoint/2010/main" val="167857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794" y="2074925"/>
            <a:ext cx="5658631" cy="4602353"/>
          </a:xfrm>
          <a:prstGeom prst="rect">
            <a:avLst/>
          </a:prstGeom>
        </p:spPr>
      </p:pic>
    </p:spTree>
    <p:extLst>
      <p:ext uri="{BB962C8B-B14F-4D97-AF65-F5344CB8AC3E}">
        <p14:creationId xmlns:p14="http://schemas.microsoft.com/office/powerpoint/2010/main" val="1563808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419</TotalTime>
  <Words>231</Words>
  <Application>Microsoft Office PowerPoint</Application>
  <PresentationFormat>Widescreen</PresentationFormat>
  <Paragraphs>52</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Corbel</vt:lpstr>
      <vt:lpstr>Wingdings</vt:lpstr>
      <vt:lpstr>Banded</vt:lpstr>
      <vt:lpstr>Serving the Many Faces of Silicon Valley</vt:lpstr>
      <vt:lpstr>What is the Housing trust?</vt:lpstr>
      <vt:lpstr>First time homebuyer programs</vt:lpstr>
      <vt:lpstr>WHO are we serving</vt:lpstr>
      <vt:lpstr>the obstacles are…</vt:lpstr>
      <vt:lpstr>California association of realtors 2018</vt:lpstr>
      <vt:lpstr>WHAT CAN YOU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the Many Faces of Silicon Valley</dc:title>
  <dc:creator>Adria Quinones</dc:creator>
  <cp:lastModifiedBy>spencer@sccaor.com</cp:lastModifiedBy>
  <cp:revision>28</cp:revision>
  <dcterms:created xsi:type="dcterms:W3CDTF">2019-09-19T03:33:28Z</dcterms:created>
  <dcterms:modified xsi:type="dcterms:W3CDTF">2019-09-20T23:04:04Z</dcterms:modified>
</cp:coreProperties>
</file>